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0" r:id="rId18"/>
    <p:sldId id="274" r:id="rId19"/>
    <p:sldId id="275" r:id="rId20"/>
    <p:sldId id="273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954" autoAdjust="0"/>
  </p:normalViewPr>
  <p:slideViewPr>
    <p:cSldViewPr snapToGrid="0">
      <p:cViewPr>
        <p:scale>
          <a:sx n="100" d="100"/>
          <a:sy n="100" d="100"/>
        </p:scale>
        <p:origin x="9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53C716-CF14-4456-AA57-3FE2865A8693}" type="datetimeFigureOut">
              <a:rPr lang="zh-CN" altLang="en-US" smtClean="0"/>
              <a:t>2019/10/17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8B768-3B01-415E-BE6D-67E71A9109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7131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Non-parametric_statistics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en.wikipedia.org/wiki/Paired_difference_test" TargetMode="External"/><Relationship Id="rId4" Type="http://schemas.openxmlformats.org/officeDocument/2006/relationships/hyperlink" Target="https://en.wikipedia.org/wiki/Statistical_hypothesis_testing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2400" dirty="0"/>
              <a:t>隨著自動駕駛技術的不斷研究，現階段已經可以應用到車輛上，提供輔助駕駛的作用，以減輕駕駛員的駕駛負擔。但是目前這些系統還不能完全處理許多突發狀況。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zh-CN" altLang="en-US" sz="2400" dirty="0"/>
              <a:t>本研究的目的是，探討在使用自動車道保持系統前、中、後，駕駛員注意力分配的情況和風險感知能力的變化。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zh-CN" altLang="en-US" sz="2400" dirty="0"/>
              <a:t>結果表明，駕駛員的注意力和風險感知能力，在回到手動操作之後仍然繼續保持。</a:t>
            </a:r>
            <a:endParaRPr lang="en-US" altLang="zh-CN" sz="2400" dirty="0"/>
          </a:p>
          <a:p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8B768-3B01-415E-BE6D-67E71A91094C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9589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8B768-3B01-415E-BE6D-67E71A91094C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3710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SAE 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自動駕駛分級為 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 0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～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 5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Society of Automotive Engineers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國際汽車工程師協會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</a:t>
            </a:r>
            <a:endParaRPr lang="en-US" altLang="zh-TW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 0 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級自動駕駛：無自動</a:t>
            </a:r>
            <a:endParaRPr lang="en-US" altLang="zh-TW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 1 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級自動駕駛：駕駛操控為主，系統適時輔助</a:t>
            </a:r>
            <a:endParaRPr lang="en-US" altLang="zh-TW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 2 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級自動駕駛：部份自動化，駕駛者仍需專心於路況</a:t>
            </a:r>
            <a:endParaRPr lang="en-US" altLang="zh-TW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 3 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級自動駕駛：條件自動化，系統可於大部份路況自動控制車輛，駕駛注意力不需專注於路況</a:t>
            </a:r>
            <a:endParaRPr lang="en-US" altLang="zh-TW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 4 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級自動駕駛：高度自動化，還是具有方向盤等介面提供駕駛適時操控</a:t>
            </a:r>
            <a:endParaRPr lang="en-US" altLang="zh-TW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 5 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級自動駕駛：全自動化，人類完全成為「乘客」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8B768-3B01-415E-BE6D-67E71A91094C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7746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dirty="0"/>
              <a:t>六個主觀分量表：</a:t>
            </a:r>
            <a:endParaRPr lang="en-US" altLang="zh-CN" sz="1200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Mental Demand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心理需求</a:t>
            </a:r>
            <a:endParaRPr lang="en-US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Physical Demand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实物需求</a:t>
            </a:r>
            <a:endParaRPr lang="en-US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Temporal Demand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时间需求</a:t>
            </a:r>
            <a:endParaRPr lang="en-US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Performance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性能</a:t>
            </a:r>
            <a:endParaRPr lang="en-US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Effort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努力</a:t>
            </a:r>
            <a:endParaRPr lang="en-US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Frustration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挫折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8B768-3B01-415E-BE6D-67E71A91094C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3168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>
                <a:solidFill>
                  <a:srgbClr val="000000"/>
                </a:solidFill>
                <a:latin typeface="Arial Unicode MS"/>
              </a:rPr>
              <a:t>Wilcoxon signed-rank</a:t>
            </a:r>
            <a:r>
              <a:rPr lang="zh-CN" altLang="en-US" dirty="0">
                <a:solidFill>
                  <a:srgbClr val="000000"/>
                </a:solidFill>
                <a:latin typeface="Arial Unicode MS"/>
              </a:rPr>
              <a:t>是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一种</a:t>
            </a:r>
            <a:r>
              <a:rPr lang="zh-CN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非参数统计"/>
              </a:rPr>
              <a:t>非参数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zh-CN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统计假设检验"/>
              </a:rPr>
              <a:t>统计假设检验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用来比较两个相关样本，匹配样本，或对单个样本重复测量，以评估其是否人口平均等级不同（即它是一个</a:t>
            </a:r>
            <a:r>
              <a:rPr lang="zh-CN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配对差异测试"/>
              </a:rPr>
              <a:t>配对的差异测试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</a:t>
            </a:r>
            <a:endParaRPr lang="en-US" altLang="zh-CN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杜凱確實差異</a:t>
            </a:r>
            <a:r>
              <a:rPr lang="en-US" altLang="zh-CN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(Honestly Significant Difference)</a:t>
            </a:r>
            <a:r>
              <a:rPr lang="zh-CN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檢定：</a:t>
            </a:r>
            <a:r>
              <a:rPr lang="zh-TW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多重比較法之一</a:t>
            </a:r>
            <a:r>
              <a:rPr lang="zh-CN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zh-TW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適用於</a:t>
            </a:r>
            <a:r>
              <a:rPr lang="en-US" altLang="zh-TW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</a:t>
            </a:r>
            <a:r>
              <a:rPr lang="zh-TW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個處理組，其樣本大小相等的情況。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en-US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8B768-3B01-415E-BE6D-67E71A91094C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2433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797CD4-4349-46CF-BECA-E3BE63F4FD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749E9E4-84AA-42BB-BC12-99F33F1B46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6415430-D3AC-440D-8926-7242B0F78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4B7F-BA36-464A-9728-6343A3A5BA3B}" type="datetimeFigureOut">
              <a:rPr lang="zh-CN" altLang="en-US" smtClean="0"/>
              <a:t>2019/10/17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B89580-3ADA-424F-8F77-64C74EA29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CB0AE7D-DECC-4E2E-8756-253C59B53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A6117-97D8-4B30-8BF5-90E73D1E9A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7215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2A4FE8-4C97-42CD-A297-A37B5C35A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3239AF6-9F47-4EBD-A6AD-9D10DEDE56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0CFDD73-7ADA-4821-958E-80B6E0F77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4B7F-BA36-464A-9728-6343A3A5BA3B}" type="datetimeFigureOut">
              <a:rPr lang="zh-CN" altLang="en-US" smtClean="0"/>
              <a:t>2019/10/17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0FDF692-505A-43FD-8EDA-A3675E863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2F86CF4-90D8-429E-8098-627324BE0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A6117-97D8-4B30-8BF5-90E73D1E9A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75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D57CF33-FB00-4540-8767-697ED9DFCC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D428C21-7FC5-4D5C-9010-98834C0015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C2A90F8-A710-42F1-9FFF-41A902AD6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4B7F-BA36-464A-9728-6343A3A5BA3B}" type="datetimeFigureOut">
              <a:rPr lang="zh-CN" altLang="en-US" smtClean="0"/>
              <a:t>2019/10/17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F8343F7-7204-4B13-9187-375B9AC9B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2D3DA67-8F46-4701-8150-495AC1D6C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A6117-97D8-4B30-8BF5-90E73D1E9A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6526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27A782-1905-4430-88C9-FA63AC318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0F1A5FA-2816-4170-85DC-67CAE73A4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382E6E0-2F19-43E4-BE2E-D00CC0687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4B7F-BA36-464A-9728-6343A3A5BA3B}" type="datetimeFigureOut">
              <a:rPr lang="zh-CN" altLang="en-US" smtClean="0"/>
              <a:t>2019/10/17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828C5D9-29BE-42BA-BA48-AF8EC880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99128AA-04AC-4047-AE77-BC2DFBA67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A6117-97D8-4B30-8BF5-90E73D1E9A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6122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CB972D-555E-4BE0-AF51-0E8A6CD37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6E019BD-79CE-42E5-94EF-1CC559F997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5622002-9320-4939-A6D1-544BF7FBC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4B7F-BA36-464A-9728-6343A3A5BA3B}" type="datetimeFigureOut">
              <a:rPr lang="zh-CN" altLang="en-US" smtClean="0"/>
              <a:t>2019/10/17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50BFC4E-1112-468F-AC6F-62855C44A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6911DEF-A734-4F56-9A63-45CB0623C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A6117-97D8-4B30-8BF5-90E73D1E9A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907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D618EE-9EFC-40CC-928B-AB8AC71D3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976F93-3142-4A67-A4FC-34FFB149BC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98E40C4-11C9-4D4A-90FB-4F85053BB1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5BEF0C7-364A-4313-8E32-6C792D347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4B7F-BA36-464A-9728-6343A3A5BA3B}" type="datetimeFigureOut">
              <a:rPr lang="zh-CN" altLang="en-US" smtClean="0"/>
              <a:t>2019/10/17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F32FFE5-B721-43DA-9262-DA80D23D9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D863080-791D-4565-85E5-BFBF4EA6E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A6117-97D8-4B30-8BF5-90E73D1E9A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0807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8EAE07-080D-49E5-88CB-0CAE7A9A0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55101FF-5344-4196-B5E6-28129ADE9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A74D3AC-9821-4C14-B8FA-75C433C393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4617B68-7984-46C3-9E95-60BC35D77D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F859B4E-592B-431C-81B1-AC127D0A26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695FF7D-7A29-4EF4-9025-894291478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4B7F-BA36-464A-9728-6343A3A5BA3B}" type="datetimeFigureOut">
              <a:rPr lang="zh-CN" altLang="en-US" smtClean="0"/>
              <a:t>2019/10/17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4B0CE44-83A9-4D02-9F79-B0F4F9F57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6FA5252-293D-4A08-8BE7-E988C8161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A6117-97D8-4B30-8BF5-90E73D1E9A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9429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37D1FB-0EF6-440B-A144-E08629B75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F1F4DA3-860F-4C6C-B96F-13DFE7EDD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4B7F-BA36-464A-9728-6343A3A5BA3B}" type="datetimeFigureOut">
              <a:rPr lang="zh-CN" altLang="en-US" smtClean="0"/>
              <a:t>2019/10/17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08255E6-ABD4-4648-96CC-BDEDC606E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14D2FD9-F6BA-4AC5-AAA4-40EEFD76A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A6117-97D8-4B30-8BF5-90E73D1E9A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6632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8D46B0F-2DF1-48F7-88DB-C5E20AD24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4B7F-BA36-464A-9728-6343A3A5BA3B}" type="datetimeFigureOut">
              <a:rPr lang="zh-CN" altLang="en-US" smtClean="0"/>
              <a:t>2019/10/17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18B44E2-2F90-4C58-98FE-7E50224ED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BFDB3B8-DA27-4517-B8C5-EA91D8B5C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A6117-97D8-4B30-8BF5-90E73D1E9A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2726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3B86DF-0B05-4BB7-99C7-621849F7D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2088351-753D-47BA-A0CB-DB8AB8723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BC42F7A-E0F0-47BF-AF03-71CF23C5B5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1608ED5-E0AE-4589-83F5-473DCB5EF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4B7F-BA36-464A-9728-6343A3A5BA3B}" type="datetimeFigureOut">
              <a:rPr lang="zh-CN" altLang="en-US" smtClean="0"/>
              <a:t>2019/10/17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C570EF1-C062-48A8-BEEE-0FC34AE3E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7333EE7-1580-4297-809C-607AAC81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A6117-97D8-4B30-8BF5-90E73D1E9A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480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86CD4A-36E6-4ACD-9245-22DC836D3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6BBAFDA-3383-438F-9386-001BAF2045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9826090-C676-413A-87DD-D93254A0E1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5D29C71-1045-4C8A-A17B-12AAABAF5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4B7F-BA36-464A-9728-6343A3A5BA3B}" type="datetimeFigureOut">
              <a:rPr lang="zh-CN" altLang="en-US" smtClean="0"/>
              <a:t>2019/10/17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33C8E4C-91EF-4744-BE8D-0F99E5BC3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E9A0546-AD48-4C5A-91DC-C548D685E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A6117-97D8-4B30-8BF5-90E73D1E9A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0233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3CC5EC8-EB4A-4D8F-AC09-292C6AF6D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806B965-A7D4-46C3-8292-74F1E44CEE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83700DC-E230-4BAB-A9D6-D8A9FFFCFB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94B7F-BA36-464A-9728-6343A3A5BA3B}" type="datetimeFigureOut">
              <a:rPr lang="zh-CN" altLang="en-US" smtClean="0"/>
              <a:t>2019/10/17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C76D95D-CE59-456A-9597-0A3371A656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B375F77-5C65-405C-9A12-594212611D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A6117-97D8-4B30-8BF5-90E73D1E9A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4511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1AB27E-AD52-4448-A9B4-DB2A256AEF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Adaptations in attention allocation: Implications for takeover in an automated vehicle</a:t>
            </a:r>
            <a:endParaRPr lang="zh-CN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9264F8B-4320-4C44-B1C6-973148A368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387599"/>
          </a:xfrm>
        </p:spPr>
        <p:txBody>
          <a:bodyPr>
            <a:normAutofit/>
          </a:bodyPr>
          <a:lstStyle/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注意力分配的適應：對自動車輛接管的影響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>
              <a:lnSpc>
                <a:spcPct val="100000"/>
              </a:lnSpc>
              <a:spcBef>
                <a:spcPts val="5400"/>
              </a:spcBef>
            </a:pPr>
            <a:r>
              <a:rPr lang="sv-SE" altLang="zh-CN" sz="1800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Erika E. Miller, Linda Ng Boyle</a:t>
            </a:r>
            <a:endParaRPr lang="en-US" altLang="zh-CN" sz="1800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zh-CN" sz="1800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Accepted 22 August 2019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zh-CN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Transportation Research Part F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zh-CN" altLang="en-US" sz="1900" dirty="0"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85747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D237BD-3CEE-4C0F-B7CD-69CCC7DD7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2.4</a:t>
            </a:r>
            <a:r>
              <a:rPr lang="zh-CN" altLang="en-US" dirty="0"/>
              <a:t>、因變量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7118F14-64F5-4F4B-8C81-74367FE25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zh-CN" altLang="en-US" sz="2600" dirty="0"/>
              <a:t>次要任務效能評估</a:t>
            </a:r>
            <a:r>
              <a:rPr lang="en-US" altLang="zh-TW" sz="2600" dirty="0"/>
              <a:t>:</a:t>
            </a:r>
          </a:p>
          <a:p>
            <a:pPr marL="914400" lvl="1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altLang="zh-CN" sz="2200" dirty="0"/>
              <a:t>NASA TLX</a:t>
            </a:r>
            <a:r>
              <a:rPr lang="zh-CN" altLang="en-US" sz="2200" dirty="0"/>
              <a:t>測量工作負荷</a:t>
            </a:r>
            <a:endParaRPr lang="en-US" altLang="zh-CN" sz="2200" dirty="0"/>
          </a:p>
          <a:p>
            <a:pPr marL="914400" lvl="1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2200" dirty="0"/>
              <a:t>完成準確度</a:t>
            </a:r>
            <a:endParaRPr lang="en-US" altLang="zh-CN" sz="2200" dirty="0"/>
          </a:p>
          <a:p>
            <a:pPr marL="914400" lvl="1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2200" dirty="0"/>
              <a:t>測量參與者在任務上花費的時間</a:t>
            </a:r>
            <a:endParaRPr lang="en-US" altLang="zh-CN" sz="2200" dirty="0"/>
          </a:p>
          <a:p>
            <a:pPr marL="914400" lvl="1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2200" dirty="0"/>
              <a:t>每次駕駛實驗完成任務的總數</a:t>
            </a:r>
            <a:endParaRPr lang="en-US" altLang="zh-CN" sz="2200" dirty="0"/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600" dirty="0"/>
              <a:t>眼睛注視行為</a:t>
            </a:r>
            <a:r>
              <a:rPr lang="en-US" altLang="zh-CN" sz="2200" dirty="0"/>
              <a:t>: </a:t>
            </a:r>
            <a:r>
              <a:rPr lang="en-US" altLang="zh-CN" sz="2200" dirty="0">
                <a:sym typeface="Wingdings" panose="05000000000000000000" pitchFamily="2" charset="2"/>
              </a:rPr>
              <a:t>(off-road</a:t>
            </a:r>
            <a:r>
              <a:rPr lang="zh-CN" altLang="en-US" sz="2200" dirty="0">
                <a:sym typeface="Wingdings" panose="05000000000000000000" pitchFamily="2" charset="2"/>
              </a:rPr>
              <a:t>的注視即看作對</a:t>
            </a:r>
            <a:r>
              <a:rPr lang="en-US" altLang="zh-CN" sz="2200" dirty="0">
                <a:sym typeface="Wingdings" panose="05000000000000000000" pitchFamily="2" charset="2"/>
              </a:rPr>
              <a:t>IVIS</a:t>
            </a:r>
            <a:r>
              <a:rPr lang="zh-CN" altLang="en-US" sz="2200" dirty="0">
                <a:sym typeface="Wingdings" panose="05000000000000000000" pitchFamily="2" charset="2"/>
              </a:rPr>
              <a:t>觸控屏的注視</a:t>
            </a:r>
            <a:r>
              <a:rPr lang="en-US" altLang="zh-CN" sz="2200" dirty="0">
                <a:sym typeface="Wingdings" panose="05000000000000000000" pitchFamily="2" charset="2"/>
              </a:rPr>
              <a:t>)</a:t>
            </a:r>
            <a:endParaRPr lang="en-US" altLang="zh-CN" sz="2200" dirty="0"/>
          </a:p>
          <a:p>
            <a:pPr marL="914400" lvl="1" indent="-4572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2200" dirty="0"/>
              <a:t>平均注視持續時間，</a:t>
            </a:r>
            <a:r>
              <a:rPr lang="en-US" altLang="zh-CN" sz="2200" dirty="0"/>
              <a:t>GD</a:t>
            </a:r>
          </a:p>
          <a:p>
            <a:pPr marL="914400" lvl="1" indent="-4572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altLang="zh-CN" sz="2200" dirty="0"/>
              <a:t>90</a:t>
            </a:r>
            <a:r>
              <a:rPr lang="en-US" altLang="zh-CN" sz="2200" baseline="30000" dirty="0"/>
              <a:t>th</a:t>
            </a:r>
            <a:r>
              <a:rPr lang="en-US" altLang="zh-CN" sz="2200" dirty="0"/>
              <a:t> percentile</a:t>
            </a:r>
            <a:r>
              <a:rPr lang="zh-CN" altLang="en-US" sz="2200" dirty="0"/>
              <a:t>的注視持續時間</a:t>
            </a:r>
            <a:endParaRPr lang="en-US" altLang="zh-CN" sz="2200" dirty="0"/>
          </a:p>
          <a:p>
            <a:pPr marL="914400" lvl="1" indent="-4572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2200" dirty="0"/>
              <a:t>注視</a:t>
            </a:r>
            <a:r>
              <a:rPr lang="en-US" altLang="zh-CN" sz="2200" dirty="0"/>
              <a:t>IVIS</a:t>
            </a:r>
            <a:r>
              <a:rPr lang="zh-CN" altLang="en-US" sz="2200" dirty="0"/>
              <a:t>觸控屏的總時間</a:t>
            </a:r>
            <a:endParaRPr lang="en-US" altLang="zh-CN" sz="2200" dirty="0"/>
          </a:p>
          <a:p>
            <a:pPr marL="914400" lvl="1" indent="-4572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2200" dirty="0"/>
              <a:t>長時間注視的百分比</a:t>
            </a:r>
            <a:endParaRPr lang="en-US" altLang="zh-CN" sz="2200" dirty="0"/>
          </a:p>
          <a:p>
            <a:pPr marL="457200" lvl="1" indent="0">
              <a:lnSpc>
                <a:spcPct val="130000"/>
              </a:lnSpc>
              <a:spcBef>
                <a:spcPts val="600"/>
              </a:spcBef>
              <a:buNone/>
            </a:pPr>
            <a:r>
              <a:rPr lang="zh-CN" altLang="en-US" sz="1800" dirty="0"/>
              <a:t>眼睛注視行為的實驗只在第</a:t>
            </a:r>
            <a:r>
              <a:rPr lang="en-US" altLang="zh-CN" sz="1800" dirty="0"/>
              <a:t>1</a:t>
            </a:r>
            <a:r>
              <a:rPr lang="zh-CN" altLang="en-US" sz="1800" dirty="0"/>
              <a:t>、</a:t>
            </a:r>
            <a:r>
              <a:rPr lang="en-US" altLang="zh-CN" sz="1800" dirty="0"/>
              <a:t>6</a:t>
            </a:r>
            <a:r>
              <a:rPr lang="zh-CN" altLang="en-US" sz="1800" dirty="0"/>
              <a:t>次駕駛實驗進行</a:t>
            </a:r>
            <a:r>
              <a:rPr lang="en-US" altLang="zh-CN" sz="1800" dirty="0"/>
              <a:t>(</a:t>
            </a:r>
            <a:r>
              <a:rPr lang="zh-CN" altLang="en-US" sz="1800" dirty="0"/>
              <a:t>完全手動駕駛</a:t>
            </a:r>
            <a:r>
              <a:rPr lang="en-US" altLang="zh-CN" sz="1800" dirty="0"/>
              <a:t>)</a:t>
            </a:r>
            <a:r>
              <a:rPr lang="zh-CN" altLang="en-US" sz="1800" dirty="0"/>
              <a:t>，兩次駕駛任務各進行</a:t>
            </a:r>
            <a:r>
              <a:rPr lang="en-US" altLang="zh-CN" sz="1800" dirty="0"/>
              <a:t>15</a:t>
            </a:r>
            <a:r>
              <a:rPr lang="zh-CN" altLang="en-US" sz="1800" dirty="0"/>
              <a:t>次任務，對應</a:t>
            </a:r>
            <a:r>
              <a:rPr lang="en-US" altLang="zh-CN" sz="1800" dirty="0"/>
              <a:t>5</a:t>
            </a:r>
            <a:r>
              <a:rPr lang="zh-CN" altLang="en-US" sz="1800" dirty="0"/>
              <a:t>種不同任務類型重複三次</a:t>
            </a:r>
            <a:endParaRPr lang="en-US" altLang="zh-CN" sz="1800" dirty="0"/>
          </a:p>
          <a:p>
            <a:endParaRPr lang="en-US" altLang="zh-TW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10573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470F12-2AB2-4CE7-BFBC-500C76E11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2.5</a:t>
            </a:r>
            <a:r>
              <a:rPr lang="zh-CN" altLang="en-US" dirty="0"/>
              <a:t>、自變量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38E5A34-7B6D-4CBC-870C-C30651910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dirty="0"/>
              <a:t>組別</a:t>
            </a:r>
            <a:r>
              <a:rPr lang="en-US" altLang="zh-CN" sz="2000" dirty="0"/>
              <a:t>(</a:t>
            </a:r>
            <a:r>
              <a:rPr lang="zh-CN" altLang="en-US" sz="2000" dirty="0"/>
              <a:t>兩組</a:t>
            </a:r>
            <a:r>
              <a:rPr lang="en-US" altLang="zh-CN" sz="2000" dirty="0"/>
              <a:t>)</a:t>
            </a:r>
            <a:r>
              <a:rPr lang="zh-CN" altLang="en-US" sz="2000" dirty="0"/>
              <a:t>：參與者是隨機分配到實驗組或對照組</a:t>
            </a:r>
            <a:endParaRPr lang="en-US" altLang="zh-CN" sz="2000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dirty="0"/>
              <a:t>駕駛</a:t>
            </a:r>
            <a:r>
              <a:rPr lang="en-US" altLang="zh-CN" sz="2000" dirty="0"/>
              <a:t>(</a:t>
            </a:r>
            <a:r>
              <a:rPr lang="zh-CN" altLang="en-US" sz="2000" dirty="0"/>
              <a:t>六次</a:t>
            </a:r>
            <a:r>
              <a:rPr lang="en-US" altLang="zh-CN" sz="2000" dirty="0"/>
              <a:t>)</a:t>
            </a:r>
            <a:r>
              <a:rPr lang="zh-CN" altLang="en-US" sz="2000" dirty="0"/>
              <a:t>：使用</a:t>
            </a:r>
            <a:r>
              <a:rPr lang="en-US" altLang="zh-CN" sz="2000" dirty="0"/>
              <a:t>LK</a:t>
            </a:r>
            <a:r>
              <a:rPr lang="zh-CN" altLang="en-US" sz="2000" dirty="0"/>
              <a:t>之前</a:t>
            </a:r>
            <a:r>
              <a:rPr lang="en-US" altLang="zh-CN" sz="2000" dirty="0"/>
              <a:t>(drive 1)</a:t>
            </a:r>
            <a:r>
              <a:rPr lang="zh-CN" altLang="en-US" sz="2000" dirty="0"/>
              <a:t>，使用</a:t>
            </a:r>
            <a:r>
              <a:rPr lang="en-US" altLang="zh-CN" sz="2000" dirty="0"/>
              <a:t>LK</a:t>
            </a:r>
            <a:r>
              <a:rPr lang="zh-CN" altLang="en-US" sz="2000" dirty="0"/>
              <a:t>中</a:t>
            </a:r>
            <a:r>
              <a:rPr lang="en-US" altLang="zh-CN" sz="2000" dirty="0"/>
              <a:t>(drive 2-5)</a:t>
            </a:r>
            <a:r>
              <a:rPr lang="zh-CN" altLang="en-US" sz="2000" dirty="0"/>
              <a:t>和不使用</a:t>
            </a:r>
            <a:r>
              <a:rPr lang="en-US" altLang="zh-CN" sz="2000" dirty="0"/>
              <a:t>LK(drive 6)</a:t>
            </a:r>
            <a:r>
              <a:rPr lang="zh-CN" altLang="en-US" sz="2000" dirty="0"/>
              <a:t>。</a:t>
            </a:r>
            <a:endParaRPr lang="en-US" altLang="zh-CN" sz="2000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dirty="0"/>
              <a:t>性別</a:t>
            </a:r>
            <a:r>
              <a:rPr lang="en-US" altLang="zh-CN" sz="2000" dirty="0"/>
              <a:t>(</a:t>
            </a:r>
            <a:r>
              <a:rPr lang="zh-CN" altLang="en-US" sz="2000" dirty="0"/>
              <a:t>兩組</a:t>
            </a:r>
            <a:r>
              <a:rPr lang="en-US" altLang="zh-CN" sz="2000" dirty="0"/>
              <a:t>)</a:t>
            </a:r>
            <a:r>
              <a:rPr lang="zh-CN" altLang="en-US" sz="2000" dirty="0"/>
              <a:t>：男性和女性</a:t>
            </a:r>
            <a:endParaRPr lang="en-US" altLang="zh-CN" sz="2000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dirty="0"/>
              <a:t>年齡組</a:t>
            </a:r>
            <a:r>
              <a:rPr lang="en-US" altLang="zh-CN" sz="2000" dirty="0"/>
              <a:t>(</a:t>
            </a:r>
            <a:r>
              <a:rPr lang="zh-CN" altLang="en-US" sz="2000" dirty="0"/>
              <a:t>三組</a:t>
            </a:r>
            <a:r>
              <a:rPr lang="en-US" altLang="zh-CN" sz="2000" dirty="0"/>
              <a:t>)</a:t>
            </a:r>
            <a:r>
              <a:rPr lang="zh-CN" altLang="en-US" sz="2000" dirty="0"/>
              <a:t>：青年組、中年組和老年組</a:t>
            </a:r>
            <a:endParaRPr lang="en-US" altLang="zh-CN" sz="20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9198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442C5E-E1BF-40F9-89CD-243C6E217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2.6</a:t>
            </a:r>
            <a:r>
              <a:rPr lang="zh-CN" altLang="en-US" dirty="0"/>
              <a:t>、分析方法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0BD0120-352B-4C63-8497-58C2DE795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dirty="0"/>
              <a:t>使用</a:t>
            </a:r>
            <a:r>
              <a:rPr lang="en-US" altLang="zh-CN" sz="2000" dirty="0"/>
              <a:t>R</a:t>
            </a:r>
            <a:r>
              <a:rPr lang="zh-CN" altLang="en-US" sz="2000" dirty="0"/>
              <a:t>統計軟體進行數據分析</a:t>
            </a:r>
            <a:endParaRPr lang="en-US" altLang="zh-CN" sz="2000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zh-CN" sz="2000" dirty="0">
                <a:solidFill>
                  <a:srgbClr val="000000"/>
                </a:solidFill>
                <a:latin typeface="Arial Unicode MS"/>
              </a:rPr>
              <a:t>α</a:t>
            </a:r>
            <a:r>
              <a:rPr lang="en-US" altLang="zh-CN" sz="2000" dirty="0">
                <a:solidFill>
                  <a:srgbClr val="000000"/>
                </a:solidFill>
                <a:latin typeface="Arial Unicode MS"/>
              </a:rPr>
              <a:t>=0.05</a:t>
            </a:r>
            <a:r>
              <a:rPr lang="zh-CN" altLang="en-US" sz="2000" dirty="0">
                <a:solidFill>
                  <a:srgbClr val="000000"/>
                </a:solidFill>
                <a:latin typeface="Arial Unicode MS"/>
              </a:rPr>
              <a:t>作為統計顯著的基準</a:t>
            </a:r>
            <a:endParaRPr lang="en-US" altLang="zh-CN" sz="2000" dirty="0">
              <a:solidFill>
                <a:srgbClr val="000000"/>
              </a:solidFill>
              <a:latin typeface="Arial Unicode MS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dirty="0">
                <a:solidFill>
                  <a:srgbClr val="000000"/>
                </a:solidFill>
                <a:latin typeface="Arial Unicode MS"/>
              </a:rPr>
              <a:t>使用任務完成的次數</a:t>
            </a:r>
            <a:r>
              <a:rPr lang="en-US" altLang="zh-CN" sz="2000" dirty="0">
                <a:solidFill>
                  <a:srgbClr val="000000"/>
                </a:solidFill>
                <a:latin typeface="Arial Unicode MS"/>
              </a:rPr>
              <a:t>(</a:t>
            </a:r>
            <a:r>
              <a:rPr lang="zh-CN" altLang="en-US" sz="2000" dirty="0">
                <a:solidFill>
                  <a:srgbClr val="000000"/>
                </a:solidFill>
                <a:latin typeface="Arial Unicode MS"/>
              </a:rPr>
              <a:t>因變量</a:t>
            </a:r>
            <a:r>
              <a:rPr lang="en-US" altLang="zh-CN" sz="2000" dirty="0">
                <a:solidFill>
                  <a:srgbClr val="000000"/>
                </a:solidFill>
                <a:latin typeface="Arial Unicode MS"/>
              </a:rPr>
              <a:t>)</a:t>
            </a:r>
            <a:r>
              <a:rPr lang="zh-CN" altLang="en-US" sz="2000" dirty="0">
                <a:solidFill>
                  <a:srgbClr val="000000"/>
                </a:solidFill>
                <a:latin typeface="Arial Unicode MS"/>
              </a:rPr>
              <a:t>，帶入負二項式混合模型評估任務績效</a:t>
            </a:r>
            <a:endParaRPr lang="en-US" altLang="zh-CN" sz="2000" dirty="0">
              <a:solidFill>
                <a:srgbClr val="000000"/>
              </a:solidFill>
              <a:latin typeface="Arial Unicode MS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dirty="0">
                <a:solidFill>
                  <a:srgbClr val="000000"/>
                </a:solidFill>
                <a:latin typeface="Arial Unicode MS"/>
              </a:rPr>
              <a:t>使用</a:t>
            </a:r>
            <a:r>
              <a:rPr lang="en-US" altLang="zh-CN" sz="2000" dirty="0">
                <a:solidFill>
                  <a:srgbClr val="000000"/>
                </a:solidFill>
                <a:latin typeface="Arial Unicode MS"/>
              </a:rPr>
              <a:t>Wilcoxon signed-rank</a:t>
            </a:r>
            <a:r>
              <a:rPr lang="zh-CN" altLang="en-US" sz="2000" dirty="0">
                <a:solidFill>
                  <a:srgbClr val="000000"/>
                </a:solidFill>
                <a:latin typeface="Arial Unicode MS"/>
              </a:rPr>
              <a:t>用以檢測任務完成的準確性</a:t>
            </a:r>
            <a:endParaRPr lang="en-US" altLang="zh-CN" sz="2000" dirty="0">
              <a:solidFill>
                <a:srgbClr val="000000"/>
              </a:solidFill>
              <a:latin typeface="Arial Unicode MS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zh-CN" altLang="en-US" sz="2000" dirty="0">
                <a:solidFill>
                  <a:srgbClr val="000000"/>
                </a:solidFill>
                <a:latin typeface="Arial Unicode MS"/>
              </a:rPr>
              <a:t>對眼睛注視指標進行</a:t>
            </a:r>
            <a:r>
              <a:rPr lang="en-US" altLang="zh-CN" sz="2000" dirty="0">
                <a:solidFill>
                  <a:srgbClr val="000000"/>
                </a:solidFill>
                <a:latin typeface="Arial Unicode MS"/>
              </a:rPr>
              <a:t>MANOVA</a:t>
            </a:r>
            <a:r>
              <a:rPr lang="zh-CN" altLang="en-US" sz="2000" dirty="0">
                <a:solidFill>
                  <a:srgbClr val="000000"/>
                </a:solidFill>
                <a:latin typeface="Arial Unicode MS"/>
              </a:rPr>
              <a:t>分析，然後使用</a:t>
            </a:r>
            <a:r>
              <a:rPr lang="en-US" altLang="zh-CN" sz="2000" dirty="0">
                <a:solidFill>
                  <a:srgbClr val="000000"/>
                </a:solidFill>
                <a:latin typeface="Arial Unicode MS"/>
              </a:rPr>
              <a:t>Bonferroni</a:t>
            </a:r>
            <a:r>
              <a:rPr lang="zh-CN" altLang="en-US" sz="2000" dirty="0">
                <a:solidFill>
                  <a:srgbClr val="000000"/>
                </a:solidFill>
                <a:latin typeface="Arial Unicode MS"/>
              </a:rPr>
              <a:t>校正</a:t>
            </a:r>
            <a:r>
              <a:rPr lang="en-US" altLang="zh-CN" sz="2000" dirty="0">
                <a:solidFill>
                  <a:srgbClr val="000000"/>
                </a:solidFill>
                <a:latin typeface="Arial Unicode MS"/>
              </a:rPr>
              <a:t>Tukey’s HSD</a:t>
            </a:r>
            <a:r>
              <a:rPr lang="zh-CN" altLang="en-US" sz="2000" dirty="0">
                <a:solidFill>
                  <a:srgbClr val="000000"/>
                </a:solidFill>
                <a:latin typeface="Arial Unicode MS"/>
              </a:rPr>
              <a:t>，以進一步評估自動化組和駕駛之間的差異</a:t>
            </a:r>
          </a:p>
        </p:txBody>
      </p:sp>
    </p:spTree>
    <p:extLst>
      <p:ext uri="{BB962C8B-B14F-4D97-AF65-F5344CB8AC3E}">
        <p14:creationId xmlns:p14="http://schemas.microsoft.com/office/powerpoint/2010/main" val="33924996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1D82E1-237D-440E-B888-6413DDA8E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</a:t>
            </a:r>
            <a:r>
              <a:rPr lang="zh-CN" altLang="en-US" dirty="0"/>
              <a:t>、結果</a:t>
            </a:r>
            <a:r>
              <a:rPr lang="en-US" altLang="zh-CN" dirty="0"/>
              <a:t>--3.1</a:t>
            </a:r>
            <a:r>
              <a:rPr lang="zh-CN" altLang="en-US" dirty="0"/>
              <a:t>、次要任務績效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8BA5357-4C26-4841-A542-ED446E842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86250"/>
            <a:ext cx="10515600" cy="18907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dirty="0"/>
              <a:t>表</a:t>
            </a:r>
            <a:r>
              <a:rPr lang="en-US" altLang="zh-CN" sz="2000" dirty="0"/>
              <a:t>1</a:t>
            </a:r>
            <a:r>
              <a:rPr lang="zh-CN" altLang="en-US" sz="2000" dirty="0"/>
              <a:t>說明任務類型的設計難度與平均</a:t>
            </a:r>
            <a:r>
              <a:rPr lang="en-US" altLang="zh-CN" sz="2000" dirty="0"/>
              <a:t>NASA TLX</a:t>
            </a:r>
            <a:r>
              <a:rPr lang="zh-CN" altLang="en-US" sz="2000" dirty="0"/>
              <a:t>得分完全匹配</a:t>
            </a:r>
            <a:r>
              <a:rPr lang="en-US" altLang="zh-CN" sz="2000" dirty="0"/>
              <a:t>(</a:t>
            </a:r>
            <a:r>
              <a:rPr lang="zh-CN" altLang="en-US" sz="2000" dirty="0"/>
              <a:t>任務難度越高，平均</a:t>
            </a:r>
            <a:r>
              <a:rPr lang="en-US" altLang="zh-CN" sz="2000" dirty="0"/>
              <a:t>NASA TLX</a:t>
            </a:r>
            <a:r>
              <a:rPr lang="zh-CN" altLang="en-US" sz="2000" dirty="0"/>
              <a:t>得分越高</a:t>
            </a:r>
            <a:r>
              <a:rPr lang="en-US" altLang="zh-CN" sz="2000" dirty="0"/>
              <a:t>)</a:t>
            </a:r>
          </a:p>
          <a:p>
            <a:endParaRPr lang="en-US" altLang="zh-CN" sz="2400" dirty="0"/>
          </a:p>
          <a:p>
            <a:endParaRPr lang="zh-CN" altLang="en-US" sz="2400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DEF01224-03AD-4519-B9B5-415AA88F95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225" y="1963973"/>
            <a:ext cx="10115550" cy="204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141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DBAB4E-955D-4C85-8C87-44D17CBCC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67225"/>
            <a:ext cx="10515600" cy="170973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/>
              <a:t>圖</a:t>
            </a:r>
            <a:r>
              <a:rPr lang="en-US" altLang="zh-CN" sz="2000" dirty="0"/>
              <a:t>1</a:t>
            </a:r>
            <a:r>
              <a:rPr lang="zh-CN" altLang="en-US" sz="2000" dirty="0"/>
              <a:t>表明在任務完成次數上，實驗組比對照組完成更多的任務</a:t>
            </a:r>
            <a:r>
              <a:rPr lang="en-US" altLang="zh-CN" sz="2000" dirty="0"/>
              <a:t>(drive 2-5)</a:t>
            </a:r>
          </a:p>
          <a:p>
            <a:pPr>
              <a:lnSpc>
                <a:spcPct val="150000"/>
              </a:lnSpc>
            </a:pPr>
            <a:r>
              <a:rPr lang="zh-CN" altLang="en-US" sz="2000" dirty="0"/>
              <a:t>在六次駕駛實驗中，兩組在任務完成的準確度有相似的趨勢</a:t>
            </a:r>
            <a:endParaRPr lang="en-US" altLang="zh-CN" sz="2000" dirty="0"/>
          </a:p>
          <a:p>
            <a:endParaRPr lang="zh-CN" altLang="en-US" sz="2400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34099E1-67D7-4383-B2C8-BB297C337C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6871" y="449279"/>
            <a:ext cx="7858257" cy="4017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756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DBAB4E-955D-4C85-8C87-44D17CBCC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91000"/>
            <a:ext cx="10515600" cy="19859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dirty="0"/>
              <a:t>表</a:t>
            </a:r>
            <a:r>
              <a:rPr lang="en-US" altLang="zh-CN" sz="2000" dirty="0"/>
              <a:t>2</a:t>
            </a:r>
            <a:r>
              <a:rPr lang="zh-CN" altLang="en-US" sz="2000" dirty="0"/>
              <a:t>的結果可以支持圖</a:t>
            </a:r>
            <a:r>
              <a:rPr lang="en-US" altLang="zh-CN" sz="2000" dirty="0"/>
              <a:t>1</a:t>
            </a:r>
            <a:r>
              <a:rPr lang="zh-CN" altLang="en-US" sz="2000" dirty="0"/>
              <a:t>得出的假設，不論是否存在自動化，任務完成的準確度是相似的</a:t>
            </a:r>
            <a:endParaRPr lang="en-US" altLang="zh-CN" sz="2000" dirty="0"/>
          </a:p>
          <a:p>
            <a:endParaRPr lang="zh-CN" altLang="en-US" sz="2400" dirty="0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AB63BBE9-620F-4E68-BD4B-4881453B07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3452" y="876685"/>
            <a:ext cx="6485096" cy="3314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702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DBAB4E-955D-4C85-8C87-44D17CBCC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52950"/>
            <a:ext cx="10515600" cy="16240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dirty="0"/>
              <a:t>表</a:t>
            </a:r>
            <a:r>
              <a:rPr lang="en-US" altLang="zh-CN" sz="2000" dirty="0"/>
              <a:t>3</a:t>
            </a:r>
            <a:r>
              <a:rPr lang="zh-CN" altLang="en-US" sz="2000" dirty="0"/>
              <a:t>可以看出，隨著實驗的進行，參與者可以完成更多的任務</a:t>
            </a:r>
            <a:r>
              <a:rPr lang="en-US" altLang="zh-CN" sz="2000" dirty="0"/>
              <a:t>(Drive 2-6)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dirty="0"/>
              <a:t>使用</a:t>
            </a:r>
            <a:r>
              <a:rPr lang="en-US" altLang="zh-CN" sz="2000" dirty="0"/>
              <a:t>LK</a:t>
            </a:r>
            <a:r>
              <a:rPr lang="zh-CN" altLang="en-US" sz="2000" dirty="0"/>
              <a:t>系統的駕駛實驗，參與者可完成更多的任務</a:t>
            </a:r>
            <a:r>
              <a:rPr lang="en-US" altLang="zh-CN" sz="2000" dirty="0"/>
              <a:t>(Treatment × Drive 3–5)</a:t>
            </a:r>
            <a:endParaRPr lang="zh-CN" altLang="en-US" sz="2000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7AAB804A-D090-4BFF-B93E-A7E42648C1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9778" y="490212"/>
            <a:ext cx="8112443" cy="403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7550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3D5CBC-0D1A-4756-9310-6F4DAD3EC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3.2</a:t>
            </a:r>
            <a:r>
              <a:rPr lang="zh-CN" altLang="en-US" dirty="0"/>
              <a:t>、眼睛注視行為</a:t>
            </a:r>
            <a:r>
              <a:rPr lang="en-US" altLang="zh-CN" dirty="0"/>
              <a:t>-3.2.1</a:t>
            </a:r>
            <a:r>
              <a:rPr lang="zh-CN" altLang="en-US" dirty="0"/>
              <a:t>平均和</a:t>
            </a:r>
            <a:r>
              <a:rPr lang="en-US" altLang="zh-CN" dirty="0"/>
              <a:t>90th</a:t>
            </a:r>
            <a:r>
              <a:rPr lang="zh-CN" altLang="en-US" dirty="0"/>
              <a:t>注視時間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B77B2AC-6994-4C7A-9BF5-C852FCB1D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51400"/>
            <a:ext cx="10515600" cy="1325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dirty="0"/>
              <a:t>對照組在</a:t>
            </a:r>
            <a:r>
              <a:rPr lang="en-US" altLang="zh-CN" sz="2000" dirty="0"/>
              <a:t>drive 1</a:t>
            </a:r>
            <a:r>
              <a:rPr lang="zh-CN" altLang="en-US" sz="2000" dirty="0"/>
              <a:t>和</a:t>
            </a:r>
            <a:r>
              <a:rPr lang="en-US" altLang="zh-CN" sz="2000" dirty="0"/>
              <a:t>drive 6</a:t>
            </a:r>
            <a:r>
              <a:rPr lang="zh-CN" altLang="en-US" sz="2000" dirty="0"/>
              <a:t>有相同的注視時間</a:t>
            </a:r>
            <a:endParaRPr lang="en-US" altLang="zh-CN" sz="2000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dirty="0"/>
              <a:t>實驗組中，</a:t>
            </a:r>
            <a:r>
              <a:rPr lang="en-US" altLang="zh-CN" sz="2000" dirty="0"/>
              <a:t>drive 6</a:t>
            </a:r>
            <a:r>
              <a:rPr lang="zh-CN" altLang="en-US" sz="2000" dirty="0"/>
              <a:t>的兩個指標都比</a:t>
            </a:r>
            <a:r>
              <a:rPr lang="en-US" altLang="zh-CN" sz="2000" dirty="0"/>
              <a:t>drive 1</a:t>
            </a:r>
            <a:r>
              <a:rPr lang="zh-CN" altLang="en-US" sz="2000" dirty="0"/>
              <a:t>要高，說明實驗組的參與者有收到</a:t>
            </a:r>
            <a:r>
              <a:rPr lang="en-US" altLang="zh-CN" sz="2000" dirty="0"/>
              <a:t>LK</a:t>
            </a:r>
            <a:r>
              <a:rPr lang="zh-CN" altLang="en-US" sz="2000" dirty="0"/>
              <a:t>系統的影響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4C00FEA-52FC-481A-814A-3C985132DD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105" y="998802"/>
            <a:ext cx="6692842" cy="3832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430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DBAB4E-955D-4C85-8C87-44D17CBCC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8999"/>
            <a:ext cx="10515600" cy="2747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dirty="0"/>
              <a:t>表</a:t>
            </a:r>
            <a:r>
              <a:rPr lang="en-US" altLang="zh-CN" sz="2000" dirty="0"/>
              <a:t>4</a:t>
            </a:r>
            <a:r>
              <a:rPr lang="zh-CN" altLang="en-US" sz="2000" dirty="0"/>
              <a:t>可以得出，對照組中，平均注視時間在所有的駕駛實驗中，沒有顯著的變化</a:t>
            </a:r>
            <a:endParaRPr lang="en-US" altLang="zh-CN" sz="2000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dirty="0"/>
              <a:t>在實驗組中，</a:t>
            </a:r>
            <a:r>
              <a:rPr lang="en-US" altLang="zh-CN" sz="2000" dirty="0"/>
              <a:t>drive 6</a:t>
            </a:r>
            <a:r>
              <a:rPr lang="zh-CN" altLang="en-US" sz="2000" dirty="0"/>
              <a:t>比</a:t>
            </a:r>
            <a:r>
              <a:rPr lang="en-US" altLang="zh-CN" sz="2000" dirty="0"/>
              <a:t>drive 1</a:t>
            </a:r>
            <a:r>
              <a:rPr lang="zh-CN" altLang="en-US" sz="2000" dirty="0"/>
              <a:t>有更長的平均注視時間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525BC4EF-DC10-4648-A491-D45B03BD5C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8785" y="1468553"/>
            <a:ext cx="9834430" cy="1874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4551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DBAB4E-955D-4C85-8C87-44D17CBCC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9001"/>
            <a:ext cx="10515600" cy="27479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dirty="0"/>
              <a:t>表</a:t>
            </a:r>
            <a:r>
              <a:rPr lang="en-US" altLang="zh-CN" sz="2000" dirty="0"/>
              <a:t>5</a:t>
            </a:r>
            <a:r>
              <a:rPr lang="zh-CN" altLang="en-US" sz="2000" dirty="0"/>
              <a:t>可以得出，從</a:t>
            </a:r>
            <a:r>
              <a:rPr lang="en-US" altLang="zh-CN" sz="2000" dirty="0"/>
              <a:t>90th percentile</a:t>
            </a:r>
            <a:r>
              <a:rPr lang="zh-CN" altLang="en-US" sz="2000" dirty="0"/>
              <a:t>注視時間上，對照組在</a:t>
            </a:r>
            <a:r>
              <a:rPr lang="en-US" altLang="zh-CN" sz="2000" dirty="0"/>
              <a:t>drive 1, drive 6</a:t>
            </a:r>
            <a:r>
              <a:rPr lang="zh-CN" altLang="en-US" sz="2000" dirty="0"/>
              <a:t>或實驗組</a:t>
            </a:r>
            <a:r>
              <a:rPr lang="en-US" altLang="zh-CN" sz="2000" dirty="0"/>
              <a:t>drive 1</a:t>
            </a:r>
            <a:r>
              <a:rPr lang="zh-CN" altLang="en-US" sz="2000" dirty="0"/>
              <a:t>，沒有明顯的差異</a:t>
            </a:r>
            <a:endParaRPr lang="en-US" altLang="zh-CN" sz="2000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dirty="0"/>
              <a:t>而在實驗組</a:t>
            </a:r>
            <a:r>
              <a:rPr lang="en-US" altLang="zh-CN" sz="2000" dirty="0"/>
              <a:t>drive 6</a:t>
            </a:r>
            <a:r>
              <a:rPr lang="zh-CN" altLang="en-US" sz="2000" dirty="0"/>
              <a:t>，</a:t>
            </a:r>
            <a:r>
              <a:rPr lang="en-US" altLang="zh-CN" sz="2000" dirty="0"/>
              <a:t>90th percentile</a:t>
            </a:r>
            <a:r>
              <a:rPr lang="zh-CN" altLang="en-US" sz="2000" dirty="0"/>
              <a:t>注視時間有顯著的增加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170FC0E-86CC-439B-9730-4829A00508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9903" y="1382785"/>
            <a:ext cx="9732194" cy="1855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198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BD410B-EC0E-4B14-BF35-B265B720A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</a:t>
            </a:r>
            <a:r>
              <a:rPr lang="zh-CN" altLang="en-US" dirty="0"/>
              <a:t>、介紹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1ECBDD-6AD9-4E17-BCAC-0156905A4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/>
              <a:t>在超過</a:t>
            </a:r>
            <a:r>
              <a:rPr lang="en-US" altLang="zh-CN" sz="2000" dirty="0"/>
              <a:t>90%</a:t>
            </a:r>
            <a:r>
              <a:rPr lang="zh-CN" altLang="en-US" sz="2000" dirty="0"/>
              <a:t>的車輛事故中，人為失誤往往是導致事故發生的最主要原因。其中，約</a:t>
            </a:r>
            <a:r>
              <a:rPr lang="en-US" altLang="zh-CN" sz="2000" dirty="0"/>
              <a:t>41%</a:t>
            </a:r>
            <a:r>
              <a:rPr lang="zh-CN" altLang="en-US" sz="2000" dirty="0"/>
              <a:t>被歸咎於駕駛員的認知錯誤，</a:t>
            </a:r>
            <a:r>
              <a:rPr lang="en-US" altLang="zh-CN" sz="2000" dirty="0"/>
              <a:t>33%</a:t>
            </a:r>
            <a:r>
              <a:rPr lang="zh-CN" altLang="en-US" sz="2000" dirty="0"/>
              <a:t>被認為是決策失誤，</a:t>
            </a:r>
            <a:r>
              <a:rPr lang="en-US" altLang="zh-CN" sz="2000" dirty="0"/>
              <a:t>11%</a:t>
            </a:r>
            <a:r>
              <a:rPr lang="zh-CN" altLang="en-US" sz="2000" dirty="0"/>
              <a:t>被認為是操作失誤</a:t>
            </a:r>
            <a:r>
              <a:rPr lang="en-US" altLang="zh-CN" sz="2000" dirty="0"/>
              <a:t>(NHTSA, 2015)</a:t>
            </a:r>
            <a:r>
              <a:rPr lang="zh-CN" altLang="en-US" sz="2000" dirty="0"/>
              <a:t>。因此，通過自動輔助系統，以減少駕駛時的錯誤發生。</a:t>
            </a:r>
            <a:endParaRPr lang="en-US" altLang="zh-CN" sz="2000" dirty="0"/>
          </a:p>
          <a:p>
            <a:pPr>
              <a:lnSpc>
                <a:spcPct val="150000"/>
              </a:lnSpc>
            </a:pPr>
            <a:r>
              <a:rPr lang="en-US" altLang="zh-CN" sz="2000" dirty="0"/>
              <a:t> </a:t>
            </a:r>
            <a:r>
              <a:rPr lang="zh-CN" altLang="en-US" sz="2000" dirty="0"/>
              <a:t>然而，自動化駕駛技術可能改變駕駛員的行為，導致新的錯誤產生。例如，自動化技術會增加駕駛員行駛時不看路的時間，導致對事故的感知能力下降</a:t>
            </a:r>
            <a:r>
              <a:rPr lang="sv-SE" altLang="zh-CN" sz="2000" dirty="0"/>
              <a:t> (Glaser, Llaneras, Glaser, &amp; Green, 2016)</a:t>
            </a:r>
            <a:r>
              <a:rPr lang="zh-CN" altLang="en-US" sz="2000" dirty="0"/>
              <a:t>。</a:t>
            </a:r>
            <a:endParaRPr lang="en-US" altLang="zh-CN" sz="2000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159661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3D3329-9DB1-4D51-A850-814FF2BBC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3.2.2</a:t>
            </a:r>
            <a:r>
              <a:rPr lang="zh-CN" altLang="en-US" dirty="0"/>
              <a:t>、長時間注視和總的</a:t>
            </a:r>
            <a:r>
              <a:rPr lang="en-US" altLang="zh-CN" dirty="0"/>
              <a:t>eyes-off-road</a:t>
            </a:r>
            <a:r>
              <a:rPr lang="zh-CN" altLang="en-US" dirty="0"/>
              <a:t>時間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7E8A7CD-1C1C-46A5-87D6-EB451A74D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08097"/>
            <a:ext cx="10515600" cy="166886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dirty="0"/>
              <a:t>圖</a:t>
            </a:r>
            <a:r>
              <a:rPr lang="en-US" altLang="zh-CN" sz="2000" dirty="0"/>
              <a:t>3</a:t>
            </a:r>
            <a:r>
              <a:rPr lang="zh-CN" altLang="en-US" sz="2000" dirty="0"/>
              <a:t>可以看出，與</a:t>
            </a:r>
            <a:r>
              <a:rPr lang="en-US" altLang="zh-CN" sz="2000" dirty="0"/>
              <a:t>drive 1</a:t>
            </a:r>
            <a:r>
              <a:rPr lang="zh-CN" altLang="en-US" sz="2000" dirty="0"/>
              <a:t>相比，兩組在</a:t>
            </a:r>
            <a:r>
              <a:rPr lang="en-US" altLang="zh-CN" sz="2000" dirty="0"/>
              <a:t>drive 6</a:t>
            </a:r>
            <a:r>
              <a:rPr lang="zh-CN" altLang="en-US" sz="2000" dirty="0"/>
              <a:t>中的總</a:t>
            </a:r>
            <a:r>
              <a:rPr lang="en-US" altLang="zh-CN" sz="2000" dirty="0"/>
              <a:t>eyes-off-road</a:t>
            </a:r>
            <a:r>
              <a:rPr lang="zh-CN" altLang="en-US" sz="2000" dirty="0"/>
              <a:t>的時間都有相同下降趨勢</a:t>
            </a:r>
            <a:endParaRPr lang="en-US" altLang="zh-CN" sz="2000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dirty="0"/>
              <a:t>兩組在長時間注視上有不同的表現，對照組保持不變，而實驗組從</a:t>
            </a:r>
            <a:r>
              <a:rPr lang="en-US" altLang="zh-CN" sz="2000" dirty="0"/>
              <a:t>drive 1</a:t>
            </a:r>
            <a:r>
              <a:rPr lang="zh-CN" altLang="en-US" sz="2000" dirty="0"/>
              <a:t>到</a:t>
            </a:r>
            <a:r>
              <a:rPr lang="en-US" altLang="zh-CN" sz="2000" dirty="0"/>
              <a:t>drive 6</a:t>
            </a:r>
            <a:r>
              <a:rPr lang="zh-CN" altLang="en-US" sz="2000" dirty="0"/>
              <a:t>，有明顯的增加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61F4F27-2149-4239-9ACD-E414346DD9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6618" y="1027906"/>
            <a:ext cx="6138764" cy="3480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9778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DBAB4E-955D-4C85-8C87-44D17CBCC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9000"/>
            <a:ext cx="10515600" cy="2747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dirty="0"/>
              <a:t>表</a:t>
            </a:r>
            <a:r>
              <a:rPr lang="en-US" altLang="zh-CN" sz="2000" dirty="0"/>
              <a:t>6</a:t>
            </a:r>
            <a:r>
              <a:rPr lang="zh-CN" altLang="en-US" sz="2000" dirty="0"/>
              <a:t>可以得到，最顯著的差異，僅出現在實驗組的</a:t>
            </a:r>
            <a:r>
              <a:rPr lang="en-US" altLang="zh-CN" sz="2000" dirty="0"/>
              <a:t>drive 6</a:t>
            </a:r>
            <a:r>
              <a:rPr lang="zh-CN" altLang="en-US" sz="2000" dirty="0"/>
              <a:t>上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D1D605C5-8EDF-4C3B-83BD-D8A95425D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12" y="1332713"/>
            <a:ext cx="9860376" cy="1905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6222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4663CB1-108F-4B97-85E9-FAD267CCE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31557"/>
            <a:ext cx="10515600" cy="184540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dirty="0"/>
              <a:t>圖</a:t>
            </a:r>
            <a:r>
              <a:rPr lang="en-US" altLang="zh-CN" sz="2000" dirty="0"/>
              <a:t>4</a:t>
            </a:r>
            <a:r>
              <a:rPr lang="zh-CN" altLang="en-US" sz="2000" dirty="0"/>
              <a:t>表明實驗組在眼睛注視行為上與對照組有所不同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74E463FA-D4F1-4C80-9178-3090683E7C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2811" y="88394"/>
            <a:ext cx="6846378" cy="4243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1751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A95595-36A7-45BB-A449-5A10A8896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4</a:t>
            </a:r>
            <a:r>
              <a:rPr lang="zh-CN" altLang="en-US" dirty="0"/>
              <a:t>、結論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B3C6A9A-F3B0-4363-ACB2-3BF72E09D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dirty="0"/>
              <a:t>研究表明，駕駛員使用自動化系統的時間越久，對系統的依賴性越高，同時駕駛員也承擔著更大的風險</a:t>
            </a:r>
            <a:endParaRPr lang="en-US" altLang="zh-CN" sz="2000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dirty="0"/>
              <a:t>研究得出，訓練和系統設計需要關注駕駛員對風險的感知和注意力的分配，例如，駕駛員培訓和適當的反饋</a:t>
            </a:r>
            <a:r>
              <a:rPr lang="en-US" altLang="zh-CN" sz="2000" dirty="0"/>
              <a:t>/</a:t>
            </a:r>
            <a:r>
              <a:rPr lang="zh-CN" altLang="en-US" sz="2000" dirty="0"/>
              <a:t>實時的警報</a:t>
            </a:r>
          </a:p>
        </p:txBody>
      </p:sp>
    </p:spTree>
    <p:extLst>
      <p:ext uri="{BB962C8B-B14F-4D97-AF65-F5344CB8AC3E}">
        <p14:creationId xmlns:p14="http://schemas.microsoft.com/office/powerpoint/2010/main" val="1676814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1C76D7-5DCE-4E82-B7C7-E46C5561D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2980"/>
            <a:ext cx="10515600" cy="519398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CN" altLang="en-US" sz="2000" dirty="0"/>
              <a:t>在高度自動化的車輛上，視覺注意力的分配也預示著接管駕駛的準備程度和表現。例如，</a:t>
            </a:r>
            <a:r>
              <a:rPr lang="en-US" altLang="zh-CN" sz="2000" dirty="0" err="1"/>
              <a:t>DeWinter</a:t>
            </a:r>
            <a:r>
              <a:rPr lang="en-US" altLang="zh-CN" sz="2000" dirty="0"/>
              <a:t>, </a:t>
            </a:r>
            <a:r>
              <a:rPr lang="en-US" altLang="zh-CN" sz="2000" dirty="0" err="1"/>
              <a:t>Happee</a:t>
            </a:r>
            <a:r>
              <a:rPr lang="en-US" altLang="zh-CN" sz="2000" dirty="0"/>
              <a:t>, Martens, and Stanton (2014)</a:t>
            </a:r>
            <a:r>
              <a:rPr lang="zh-CN" altLang="en-US" sz="2000" dirty="0"/>
              <a:t>和</a:t>
            </a:r>
            <a:r>
              <a:rPr lang="en-US" altLang="zh-CN" sz="2000" dirty="0"/>
              <a:t>Barnard and Lai (2010)</a:t>
            </a:r>
            <a:r>
              <a:rPr lang="zh-CN" altLang="en-US" sz="2000" dirty="0"/>
              <a:t>提出在高度自動化駕駛時，將眼部追踪作為事態感知和工作量的衡量指標。</a:t>
            </a:r>
            <a:endParaRPr lang="en-US" altLang="zh-CN" sz="20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CN" altLang="en-US" sz="2000" dirty="0"/>
              <a:t>在高度全自動駕駛汽車</a:t>
            </a:r>
            <a:r>
              <a:rPr lang="en-US" altLang="zh-CN" sz="2000" dirty="0"/>
              <a:t>(SEA 4</a:t>
            </a:r>
            <a:r>
              <a:rPr lang="zh-CN" altLang="en-US" sz="2000" dirty="0"/>
              <a:t>級和</a:t>
            </a:r>
            <a:r>
              <a:rPr lang="en-US" altLang="zh-CN" sz="2000" dirty="0"/>
              <a:t>5</a:t>
            </a:r>
            <a:r>
              <a:rPr lang="zh-CN" altLang="en-US" sz="2000" dirty="0"/>
              <a:t>級</a:t>
            </a:r>
            <a:r>
              <a:rPr lang="en-US" altLang="zh-CN" sz="2000" dirty="0"/>
              <a:t>)</a:t>
            </a:r>
            <a:r>
              <a:rPr lang="zh-CN" altLang="en-US" sz="2000" dirty="0"/>
              <a:t>，在遇到一些特殊情況時，仍然需要人進行干預</a:t>
            </a:r>
            <a:r>
              <a:rPr lang="en-US" altLang="zh-CN" sz="2000" dirty="0"/>
              <a:t>(SEA</a:t>
            </a:r>
            <a:r>
              <a:rPr lang="zh-CN" altLang="en-US" sz="2000" dirty="0"/>
              <a:t>，</a:t>
            </a:r>
            <a:r>
              <a:rPr lang="en-US" altLang="zh-CN" sz="2000" dirty="0"/>
              <a:t>2018)</a:t>
            </a:r>
            <a:r>
              <a:rPr lang="zh-CN" altLang="en-US" sz="2000" dirty="0"/>
              <a:t>。</a:t>
            </a:r>
            <a:endParaRPr lang="en-US" altLang="zh-CN" sz="20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CN" altLang="en-US" sz="2000" dirty="0"/>
              <a:t>最重要的變化是，隨著自動化系統承擔更多的駕駛任務後，駕駛員將如何分配他們的注意力。例如，</a:t>
            </a:r>
            <a:r>
              <a:rPr lang="en-US" altLang="zh-CN" sz="2000" dirty="0"/>
              <a:t>Gibson et al.(2016)</a:t>
            </a:r>
            <a:r>
              <a:rPr lang="zh-CN" altLang="en-US" sz="2000" dirty="0"/>
              <a:t>駕駛員可能脫離駕駛任務，並且在測量次要任務的參與度時發現駕駛者對自動化的濫用。</a:t>
            </a:r>
          </a:p>
        </p:txBody>
      </p:sp>
    </p:spTree>
    <p:extLst>
      <p:ext uri="{BB962C8B-B14F-4D97-AF65-F5344CB8AC3E}">
        <p14:creationId xmlns:p14="http://schemas.microsoft.com/office/powerpoint/2010/main" val="1799164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CE3C28-C2C0-4A25-A90C-9CB280D16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</a:t>
            </a:r>
            <a:r>
              <a:rPr lang="zh-CN" altLang="en-US" dirty="0"/>
              <a:t>、方法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CF420A1-66A4-4008-94B7-E49DEA1BB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400" dirty="0"/>
              <a:t>在華盛頓州的華盛頓大學進行了駕駛模擬器的研究。</a:t>
            </a:r>
            <a:endParaRPr lang="en-US" altLang="zh-CN" sz="2400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2400" dirty="0"/>
              <a:t>採用實驗組和對照組的研究設計</a:t>
            </a:r>
            <a:endParaRPr lang="en-US" altLang="zh-CN" sz="2400" dirty="0"/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zh-CN" altLang="en-US" sz="2000" dirty="0"/>
              <a:t>實驗組是在主動車道保持</a:t>
            </a:r>
            <a:r>
              <a:rPr lang="en-US" altLang="zh-CN" sz="2000" dirty="0"/>
              <a:t>(Lane Keeping)</a:t>
            </a:r>
            <a:r>
              <a:rPr lang="zh-CN" altLang="en-US" sz="2000" dirty="0"/>
              <a:t>系統中進行的</a:t>
            </a:r>
            <a:endParaRPr lang="en-US" altLang="zh-CN" sz="2000" dirty="0"/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zh-CN" altLang="en-US" sz="2000" dirty="0"/>
              <a:t>對照組是進行完全手動的駕駛</a:t>
            </a:r>
          </a:p>
        </p:txBody>
      </p:sp>
    </p:spTree>
    <p:extLst>
      <p:ext uri="{BB962C8B-B14F-4D97-AF65-F5344CB8AC3E}">
        <p14:creationId xmlns:p14="http://schemas.microsoft.com/office/powerpoint/2010/main" val="2153092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7AF77F-0CC5-4F94-B537-4CDF99CE7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2.1</a:t>
            </a:r>
            <a:r>
              <a:rPr lang="zh-CN" altLang="en-US" dirty="0"/>
              <a:t>、參與者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F52DCB-A123-4089-83D6-3547CB684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180"/>
            <a:ext cx="10515600" cy="473678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zh-CN" altLang="en-US" sz="2400" dirty="0"/>
              <a:t>本研究共有</a:t>
            </a:r>
            <a:r>
              <a:rPr lang="en-US" altLang="zh-CN" sz="2400" dirty="0"/>
              <a:t>48</a:t>
            </a:r>
            <a:r>
              <a:rPr lang="zh-CN" altLang="en-US" sz="2400" dirty="0"/>
              <a:t>名參與者</a:t>
            </a:r>
            <a:endParaRPr lang="en-US" altLang="zh-CN" sz="2400" dirty="0"/>
          </a:p>
          <a:p>
            <a:pPr lvl="1">
              <a:lnSpc>
                <a:spcPct val="110000"/>
              </a:lnSpc>
            </a:pPr>
            <a:r>
              <a:rPr lang="zh-CN" altLang="en-US" sz="2000" dirty="0"/>
              <a:t>實驗組：</a:t>
            </a:r>
            <a:r>
              <a:rPr lang="en-US" altLang="zh-CN" sz="2000" dirty="0"/>
              <a:t>30</a:t>
            </a:r>
            <a:r>
              <a:rPr lang="zh-CN" altLang="en-US" sz="2000" dirty="0"/>
              <a:t>名進行自動車道保持的駕駛實驗</a:t>
            </a:r>
            <a:endParaRPr lang="en-US" altLang="zh-CN" sz="2000" dirty="0"/>
          </a:p>
          <a:p>
            <a:pPr lvl="1">
              <a:lnSpc>
                <a:spcPct val="110000"/>
              </a:lnSpc>
            </a:pPr>
            <a:r>
              <a:rPr lang="zh-CN" altLang="en-US" sz="2000" dirty="0"/>
              <a:t>對照組：</a:t>
            </a:r>
            <a:r>
              <a:rPr lang="en-US" altLang="zh-CN" sz="2000" dirty="0"/>
              <a:t>18</a:t>
            </a:r>
            <a:r>
              <a:rPr lang="zh-CN" altLang="en-US" sz="2000" dirty="0"/>
              <a:t>名進行全手動的駕駛實驗</a:t>
            </a:r>
            <a:endParaRPr lang="en-US" altLang="zh-CN" sz="20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zh-CN" altLang="en-US" sz="2400" dirty="0"/>
              <a:t>年齡分組：</a:t>
            </a:r>
            <a:endParaRPr lang="en-US" altLang="zh-CN" sz="2400" dirty="0"/>
          </a:p>
          <a:p>
            <a:pPr lvl="1">
              <a:lnSpc>
                <a:spcPct val="100000"/>
              </a:lnSpc>
            </a:pPr>
            <a:r>
              <a:rPr lang="zh-CN" altLang="en-US" sz="2000" dirty="0"/>
              <a:t>青年組：</a:t>
            </a:r>
            <a:r>
              <a:rPr lang="en-US" altLang="zh-CN" sz="2000" dirty="0"/>
              <a:t>25-34</a:t>
            </a:r>
            <a:r>
              <a:rPr lang="zh-CN" altLang="en-US" sz="2000" dirty="0"/>
              <a:t>歲</a:t>
            </a:r>
            <a:endParaRPr lang="en-US" altLang="zh-CN" sz="2000" dirty="0"/>
          </a:p>
          <a:p>
            <a:pPr lvl="1">
              <a:lnSpc>
                <a:spcPct val="100000"/>
              </a:lnSpc>
            </a:pPr>
            <a:r>
              <a:rPr lang="zh-CN" altLang="en-US" sz="2000" dirty="0"/>
              <a:t>中年組：</a:t>
            </a:r>
            <a:r>
              <a:rPr lang="en-US" altLang="zh-CN" sz="2000" dirty="0"/>
              <a:t>35-44</a:t>
            </a:r>
            <a:r>
              <a:rPr lang="zh-CN" altLang="en-US" sz="2000" dirty="0"/>
              <a:t>歲</a:t>
            </a:r>
            <a:endParaRPr lang="en-US" altLang="zh-CN" sz="2000" dirty="0"/>
          </a:p>
          <a:p>
            <a:pPr lvl="1">
              <a:lnSpc>
                <a:spcPct val="100000"/>
              </a:lnSpc>
            </a:pPr>
            <a:r>
              <a:rPr lang="zh-CN" altLang="en-US" sz="2000" dirty="0"/>
              <a:t>老年組：</a:t>
            </a:r>
            <a:r>
              <a:rPr lang="en-US" altLang="zh-CN" sz="2000" dirty="0"/>
              <a:t>45-54</a:t>
            </a:r>
            <a:r>
              <a:rPr lang="zh-CN" altLang="en-US" sz="2000" dirty="0"/>
              <a:t>歲</a:t>
            </a:r>
            <a:endParaRPr lang="en-US" altLang="zh-CN" sz="2000" dirty="0"/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zh-CN" altLang="en-US" sz="2400" dirty="0"/>
              <a:t>人員分配：</a:t>
            </a:r>
            <a:r>
              <a:rPr lang="en-US" altLang="zh-CN" sz="2400" dirty="0"/>
              <a:t>(</a:t>
            </a:r>
            <a:r>
              <a:rPr lang="zh-CN" altLang="en-US" sz="2400" dirty="0"/>
              <a:t>參與研究獲得</a:t>
            </a:r>
            <a:r>
              <a:rPr lang="en-US" altLang="zh-CN" sz="2400" dirty="0"/>
              <a:t>100</a:t>
            </a:r>
            <a:r>
              <a:rPr lang="zh-CN" altLang="en-US" sz="2400" dirty="0"/>
              <a:t>美元的補償</a:t>
            </a:r>
            <a:r>
              <a:rPr lang="en-US" altLang="zh-CN" sz="2400" dirty="0"/>
              <a:t>)</a:t>
            </a:r>
          </a:p>
          <a:p>
            <a:pPr lvl="1">
              <a:lnSpc>
                <a:spcPct val="110000"/>
              </a:lnSpc>
            </a:pPr>
            <a:r>
              <a:rPr lang="zh-CN" altLang="en-US" sz="2000" dirty="0"/>
              <a:t>實驗組：青年組</a:t>
            </a:r>
            <a:r>
              <a:rPr lang="en-US" altLang="zh-CN" sz="2000" dirty="0"/>
              <a:t>10</a:t>
            </a:r>
            <a:r>
              <a:rPr lang="zh-CN" altLang="en-US" sz="2000" dirty="0"/>
              <a:t>名</a:t>
            </a:r>
            <a:r>
              <a:rPr lang="en-US" altLang="zh-CN" sz="2000" dirty="0"/>
              <a:t>(5</a:t>
            </a:r>
            <a:r>
              <a:rPr lang="zh-CN" altLang="en-US" sz="2000" dirty="0"/>
              <a:t>名女性</a:t>
            </a:r>
            <a:r>
              <a:rPr lang="en-US" altLang="zh-CN" sz="2000" dirty="0"/>
              <a:t>)</a:t>
            </a:r>
            <a:r>
              <a:rPr lang="zh-CN" altLang="en-US" sz="2000" dirty="0"/>
              <a:t>，中年組</a:t>
            </a:r>
            <a:r>
              <a:rPr lang="en-US" altLang="zh-CN" sz="2000" dirty="0"/>
              <a:t>10</a:t>
            </a:r>
            <a:r>
              <a:rPr lang="zh-CN" altLang="en-US" sz="2000" dirty="0"/>
              <a:t>名</a:t>
            </a:r>
            <a:r>
              <a:rPr lang="en-US" altLang="zh-CN" sz="2000" dirty="0"/>
              <a:t>(5</a:t>
            </a:r>
            <a:r>
              <a:rPr lang="zh-CN" altLang="en-US" sz="2000" dirty="0"/>
              <a:t>名女性</a:t>
            </a:r>
            <a:r>
              <a:rPr lang="en-US" altLang="zh-CN" sz="2000" dirty="0"/>
              <a:t>)</a:t>
            </a:r>
            <a:r>
              <a:rPr lang="zh-CN" altLang="en-US" sz="2000" dirty="0"/>
              <a:t>，老年組</a:t>
            </a:r>
            <a:r>
              <a:rPr lang="en-US" altLang="zh-CN" sz="2000" dirty="0"/>
              <a:t>10</a:t>
            </a:r>
            <a:r>
              <a:rPr lang="zh-CN" altLang="en-US" sz="2000" dirty="0"/>
              <a:t>名</a:t>
            </a:r>
            <a:r>
              <a:rPr lang="en-US" altLang="zh-CN" sz="2000" dirty="0"/>
              <a:t>(5</a:t>
            </a:r>
            <a:r>
              <a:rPr lang="zh-CN" altLang="en-US" sz="2000" dirty="0"/>
              <a:t>名女性</a:t>
            </a:r>
            <a:r>
              <a:rPr lang="en-US" altLang="zh-CN" sz="2000" dirty="0"/>
              <a:t>)</a:t>
            </a:r>
          </a:p>
          <a:p>
            <a:pPr lvl="1">
              <a:lnSpc>
                <a:spcPct val="110000"/>
              </a:lnSpc>
            </a:pPr>
            <a:r>
              <a:rPr lang="zh-CN" altLang="en-US" sz="2000" dirty="0"/>
              <a:t>對照組：青年組</a:t>
            </a:r>
            <a:r>
              <a:rPr lang="en-US" altLang="zh-CN" sz="2000" dirty="0"/>
              <a:t>6</a:t>
            </a:r>
            <a:r>
              <a:rPr lang="zh-CN" altLang="en-US" sz="2000" dirty="0"/>
              <a:t>名</a:t>
            </a:r>
            <a:r>
              <a:rPr lang="en-US" altLang="zh-CN" sz="2000" dirty="0"/>
              <a:t>(3</a:t>
            </a:r>
            <a:r>
              <a:rPr lang="zh-CN" altLang="en-US" sz="2000" dirty="0"/>
              <a:t>名女性</a:t>
            </a:r>
            <a:r>
              <a:rPr lang="en-US" altLang="zh-CN" sz="2000" dirty="0"/>
              <a:t>)</a:t>
            </a:r>
            <a:r>
              <a:rPr lang="zh-CN" altLang="en-US" sz="2000" dirty="0"/>
              <a:t>，中年組</a:t>
            </a:r>
            <a:r>
              <a:rPr lang="en-US" altLang="zh-CN" sz="2000" dirty="0"/>
              <a:t>6</a:t>
            </a:r>
            <a:r>
              <a:rPr lang="zh-CN" altLang="en-US" sz="2000" dirty="0"/>
              <a:t>名</a:t>
            </a:r>
            <a:r>
              <a:rPr lang="en-US" altLang="zh-CN" sz="2000" dirty="0"/>
              <a:t>(3</a:t>
            </a:r>
            <a:r>
              <a:rPr lang="zh-CN" altLang="en-US" sz="2000" dirty="0"/>
              <a:t>名女性</a:t>
            </a:r>
            <a:r>
              <a:rPr lang="en-US" altLang="zh-CN" sz="2000" dirty="0"/>
              <a:t>)</a:t>
            </a:r>
            <a:r>
              <a:rPr lang="zh-CN" altLang="en-US" sz="2000" dirty="0"/>
              <a:t>，老年組</a:t>
            </a:r>
            <a:r>
              <a:rPr lang="en-US" altLang="zh-CN" sz="2000" dirty="0"/>
              <a:t>6</a:t>
            </a:r>
            <a:r>
              <a:rPr lang="zh-CN" altLang="en-US" sz="2000" dirty="0"/>
              <a:t>名</a:t>
            </a:r>
            <a:r>
              <a:rPr lang="en-US" altLang="zh-CN" sz="2000" dirty="0"/>
              <a:t>(3</a:t>
            </a:r>
            <a:r>
              <a:rPr lang="zh-CN" altLang="en-US" sz="2000" dirty="0"/>
              <a:t>名女性</a:t>
            </a:r>
            <a:r>
              <a:rPr lang="en-US" altLang="zh-CN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81831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6CD454-7D27-4B50-9D1A-6B2A7605C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2.2</a:t>
            </a:r>
            <a:r>
              <a:rPr lang="zh-CN" altLang="en-US" dirty="0"/>
              <a:t>、設備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8174787-0D86-49C8-BCD6-193D3BE73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2400" dirty="0"/>
              <a:t>使用設備：</a:t>
            </a:r>
            <a:endParaRPr lang="en-US" altLang="zh-CN" sz="2400" dirty="0"/>
          </a:p>
          <a:p>
            <a:pPr marL="914400" lvl="1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zh-CN" altLang="en-US" sz="2000" dirty="0"/>
              <a:t>固定底座的</a:t>
            </a:r>
            <a:r>
              <a:rPr lang="en-US" altLang="zh-CN" sz="2000" dirty="0" err="1"/>
              <a:t>miniSim</a:t>
            </a:r>
            <a:r>
              <a:rPr lang="zh-CN" altLang="en-US" sz="2000" dirty="0"/>
              <a:t>駕駛模擬器</a:t>
            </a:r>
            <a:endParaRPr lang="en-US" altLang="zh-CN" sz="2000" dirty="0"/>
          </a:p>
          <a:p>
            <a:pPr marL="914400" lvl="1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zh-CN" altLang="en-US" sz="2000" dirty="0"/>
              <a:t>觸控顯示器</a:t>
            </a:r>
            <a:r>
              <a:rPr lang="en-US" altLang="zh-CN" sz="2000" dirty="0"/>
              <a:t>(</a:t>
            </a:r>
            <a:r>
              <a:rPr lang="zh-CN" altLang="en-US" sz="2000" dirty="0"/>
              <a:t>方向盤右側，模擬車載信息系統</a:t>
            </a:r>
            <a:r>
              <a:rPr lang="en-US" altLang="zh-CN" sz="2000" dirty="0"/>
              <a:t>(IVIS))</a:t>
            </a:r>
          </a:p>
          <a:p>
            <a:pPr marL="914400" lvl="1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altLang="zh-CN" sz="2000" dirty="0"/>
              <a:t>GoPro Hero4(</a:t>
            </a:r>
            <a:r>
              <a:rPr lang="zh-CN" altLang="en-US" sz="2000" dirty="0"/>
              <a:t>對駕駛員臉部錄影</a:t>
            </a:r>
            <a:r>
              <a:rPr lang="en-US" altLang="zh-CN" sz="2000" dirty="0"/>
              <a:t>)</a:t>
            </a:r>
          </a:p>
          <a:p>
            <a:pPr marL="914400" lvl="1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altLang="zh-CN" sz="2000" dirty="0"/>
              <a:t>Morae Manager</a:t>
            </a:r>
            <a:r>
              <a:rPr lang="zh-CN" altLang="en-US" sz="2000" dirty="0"/>
              <a:t>軟體（識別視頻中駕駛員眼睛對路面的注視）</a:t>
            </a:r>
            <a:endParaRPr lang="en-US" altLang="zh-CN" sz="20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1307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80ADA8-AE33-4C27-9099-A4BDB13F5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2.3</a:t>
            </a:r>
            <a:r>
              <a:rPr lang="zh-CN" altLang="en-US" dirty="0"/>
              <a:t>、程序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ABC99C-1A91-4A55-836A-97C9B665C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zh-CN" altLang="en-US" sz="2400" dirty="0"/>
              <a:t>實驗安排：</a:t>
            </a:r>
            <a:endParaRPr lang="en-US" altLang="zh-CN" sz="2400" dirty="0"/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zh-CN" altLang="en-US" sz="2000" dirty="0"/>
              <a:t>參與者每天進行</a:t>
            </a:r>
            <a:r>
              <a:rPr lang="en-US" altLang="zh-CN" sz="2000" dirty="0"/>
              <a:t>2</a:t>
            </a:r>
            <a:r>
              <a:rPr lang="zh-CN" altLang="en-US" sz="2000" dirty="0"/>
              <a:t>次時長為</a:t>
            </a:r>
            <a:r>
              <a:rPr lang="en-US" altLang="zh-CN" sz="2000" dirty="0"/>
              <a:t>20</a:t>
            </a:r>
            <a:r>
              <a:rPr lang="zh-CN" altLang="en-US" sz="2000" dirty="0"/>
              <a:t>分鐘的駕駛，在三天內完成</a:t>
            </a:r>
            <a:r>
              <a:rPr lang="en-US" altLang="zh-CN" sz="2000" dirty="0"/>
              <a:t>6</a:t>
            </a:r>
            <a:r>
              <a:rPr lang="zh-CN" altLang="en-US" sz="2000" dirty="0"/>
              <a:t>次駕駛。</a:t>
            </a:r>
            <a:endParaRPr lang="en-US" altLang="zh-CN" sz="20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zh-CN" altLang="en-US" sz="2400" dirty="0"/>
              <a:t>駕駛環境：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zh-CN" altLang="en-US" sz="2000" dirty="0"/>
              <a:t>一段限速</a:t>
            </a:r>
            <a:r>
              <a:rPr lang="en-US" altLang="zh-CN" sz="2000" dirty="0"/>
              <a:t>55km/h</a:t>
            </a:r>
            <a:r>
              <a:rPr lang="zh-CN" altLang="en-US" sz="2000" dirty="0"/>
              <a:t>的鄉村道路，單向一車道。除領前車外，無其他車輛，天氣晴朗。</a:t>
            </a:r>
            <a:endParaRPr lang="en-US" altLang="zh-CN" sz="2000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zh-CN" altLang="en-US" sz="2000" dirty="0"/>
              <a:t>參與者被要求跟隨一輛前車行駛，不可超車，且要保持安全距離。</a:t>
            </a:r>
            <a:endParaRPr lang="en-US" altLang="zh-CN" sz="2000" dirty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zh-CN" sz="2400" dirty="0"/>
              <a:t>LK</a:t>
            </a:r>
            <a:r>
              <a:rPr lang="zh-CN" altLang="en-US" sz="2400" dirty="0"/>
              <a:t>系統：在沒有人員控制的情況下，車輛會沿著當前車道中線行進；駕駛員可以通過控制方向盤，回到手動駕駛。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zh-CN" sz="2400" dirty="0"/>
              <a:t>IVIS</a:t>
            </a:r>
            <a:r>
              <a:rPr lang="zh-CN" altLang="en-US" sz="2400" dirty="0"/>
              <a:t>車載信息系統：參與者通過語音和手動兩種方式，完成實驗任務。</a:t>
            </a:r>
          </a:p>
        </p:txBody>
      </p:sp>
    </p:spTree>
    <p:extLst>
      <p:ext uri="{BB962C8B-B14F-4D97-AF65-F5344CB8AC3E}">
        <p14:creationId xmlns:p14="http://schemas.microsoft.com/office/powerpoint/2010/main" val="4073283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E30306A-277D-42A7-B93E-DEC45F267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8720"/>
            <a:ext cx="10515600" cy="498824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zh-CN" sz="2400" dirty="0"/>
              <a:t>IVIS</a:t>
            </a:r>
            <a:r>
              <a:rPr lang="zh-CN" altLang="en-US" sz="2400" dirty="0"/>
              <a:t>五種類型的任務：</a:t>
            </a:r>
            <a:r>
              <a:rPr lang="en-US" altLang="zh-CN" sz="2000" dirty="0"/>
              <a:t>(</a:t>
            </a:r>
            <a:r>
              <a:rPr lang="zh-CN" altLang="en-US" sz="2000" dirty="0"/>
              <a:t>任務困難程度越來越大</a:t>
            </a:r>
            <a:r>
              <a:rPr lang="en-US" altLang="zh-CN" sz="2000" dirty="0"/>
              <a:t>)</a:t>
            </a:r>
            <a:endParaRPr lang="en-US" altLang="zh-CN" sz="2400" dirty="0"/>
          </a:p>
          <a:p>
            <a:pPr marL="914400" lvl="1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2000" dirty="0"/>
              <a:t>聯繫人</a:t>
            </a:r>
            <a:r>
              <a:rPr lang="en-US" altLang="zh-CN" sz="2000" dirty="0"/>
              <a:t>(</a:t>
            </a:r>
            <a:r>
              <a:rPr lang="zh-CN" altLang="en-US" sz="2000" dirty="0"/>
              <a:t>例如“呼叫珍妮 斯塔克”</a:t>
            </a:r>
            <a:r>
              <a:rPr lang="en-US" altLang="zh-CN" sz="2000" dirty="0"/>
              <a:t>)</a:t>
            </a:r>
          </a:p>
          <a:p>
            <a:pPr marL="914400" lvl="1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2000" dirty="0"/>
              <a:t>播放列表（播放歌曲）</a:t>
            </a:r>
            <a:endParaRPr lang="en-US" altLang="zh-CN" sz="2000" dirty="0"/>
          </a:p>
          <a:p>
            <a:pPr marL="914400" lvl="1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2000" dirty="0"/>
              <a:t>廣播</a:t>
            </a:r>
            <a:endParaRPr lang="en-US" altLang="zh-CN" sz="2000" dirty="0"/>
          </a:p>
          <a:p>
            <a:pPr marL="914400" lvl="1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2000" dirty="0"/>
              <a:t>環境控制</a:t>
            </a:r>
            <a:r>
              <a:rPr lang="en-US" altLang="zh-CN" sz="2000" dirty="0"/>
              <a:t>(</a:t>
            </a:r>
            <a:r>
              <a:rPr lang="zh-CN" altLang="en-US" sz="2000" dirty="0"/>
              <a:t>調節溫度等</a:t>
            </a:r>
            <a:r>
              <a:rPr lang="en-US" altLang="zh-CN" sz="2000" dirty="0"/>
              <a:t>)</a:t>
            </a:r>
          </a:p>
          <a:p>
            <a:pPr marL="914400" lvl="1" indent="-4572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2000" dirty="0"/>
              <a:t>撥號</a:t>
            </a:r>
            <a:endParaRPr lang="en-US" altLang="zh-CN" sz="20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zh-CN" altLang="en-US" sz="2400" dirty="0"/>
              <a:t>任務內容：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zh-CN" altLang="en-US" sz="2000" dirty="0"/>
              <a:t>執行的任務主要是依據每項任務所需的記憶負荷設計的。例如，僅要記住一個聯繫人的姓名，和三次環境控制等。</a:t>
            </a:r>
            <a:endParaRPr lang="en-US" altLang="zh-CN" sz="20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zh-CN" altLang="en-US" sz="2400" dirty="0"/>
              <a:t>任務執行：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zh-CN" altLang="en-US" sz="2000" dirty="0"/>
              <a:t>參與者可以按照自己的習慣順序完成上述五個任務，參與者在完成一項任務後，需要在觸控屏的右上角按下“提交”，五秒後，語音提示參與者開始進行下一個任務</a:t>
            </a:r>
            <a:endParaRPr lang="en-US" altLang="zh-CN" sz="2000" dirty="0"/>
          </a:p>
          <a:p>
            <a:pPr>
              <a:lnSpc>
                <a:spcPct val="100000"/>
              </a:lnSpc>
            </a:pPr>
            <a:endParaRPr lang="en-US" altLang="zh-CN" sz="2400" dirty="0"/>
          </a:p>
          <a:p>
            <a:pPr>
              <a:lnSpc>
                <a:spcPct val="100000"/>
              </a:lnSpc>
            </a:pP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47225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E39D4FB-D4D4-4FC8-8718-2EF9C1CCB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3457"/>
            <a:ext cx="10515600" cy="515350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zh-CN" altLang="en-US" sz="2400" dirty="0"/>
              <a:t>步驟：</a:t>
            </a:r>
            <a:endParaRPr lang="en-US" altLang="zh-CN" sz="2400" dirty="0"/>
          </a:p>
          <a:p>
            <a:pPr marL="914400" lvl="1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zh-CN" altLang="en-US" sz="2000" dirty="0"/>
              <a:t>參與者在</a:t>
            </a:r>
            <a:r>
              <a:rPr lang="en-US" altLang="zh-CN" sz="2000" dirty="0"/>
              <a:t>6</a:t>
            </a:r>
            <a:r>
              <a:rPr lang="zh-CN" altLang="en-US" sz="2000" dirty="0"/>
              <a:t>次實驗中，均通過</a:t>
            </a:r>
            <a:r>
              <a:rPr lang="en-US" altLang="zh-CN" sz="2000" dirty="0"/>
              <a:t>IVIS</a:t>
            </a:r>
            <a:r>
              <a:rPr lang="zh-CN" altLang="en-US" sz="2000" dirty="0"/>
              <a:t>進行分散注意力的實驗。</a:t>
            </a:r>
            <a:endParaRPr lang="en-US" altLang="zh-CN" sz="2000" dirty="0"/>
          </a:p>
          <a:p>
            <a:pPr marL="914400" lvl="1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zh-CN" altLang="en-US" sz="2000" dirty="0"/>
              <a:t>所有參與者在第</a:t>
            </a:r>
            <a:r>
              <a:rPr lang="en-US" altLang="zh-CN" sz="2000" dirty="0"/>
              <a:t>1</a:t>
            </a:r>
            <a:r>
              <a:rPr lang="zh-CN" altLang="en-US" sz="2000" dirty="0"/>
              <a:t>次實驗時，都進行一次完全手動的駕駛，用以收集基準數據。</a:t>
            </a:r>
            <a:endParaRPr lang="en-US" altLang="zh-CN" sz="2000" dirty="0"/>
          </a:p>
          <a:p>
            <a:pPr marL="914400" lvl="1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zh-CN" altLang="en-US" sz="2000" dirty="0"/>
              <a:t>實驗組的參與者在第</a:t>
            </a:r>
            <a:r>
              <a:rPr lang="en-US" altLang="zh-CN" sz="2000" dirty="0"/>
              <a:t>2</a:t>
            </a:r>
            <a:r>
              <a:rPr lang="zh-CN" altLang="en-US" sz="2000" dirty="0"/>
              <a:t>到第</a:t>
            </a:r>
            <a:r>
              <a:rPr lang="en-US" altLang="zh-CN" sz="2000" dirty="0"/>
              <a:t>5</a:t>
            </a:r>
            <a:r>
              <a:rPr lang="zh-CN" altLang="en-US" sz="2000" dirty="0"/>
              <a:t>次駕駛中，使用車道保持系統，而對照組繼續進行手動的駕駛。</a:t>
            </a:r>
            <a:endParaRPr lang="en-US" altLang="zh-CN" sz="2000" dirty="0"/>
          </a:p>
          <a:p>
            <a:pPr marL="914400" lvl="1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zh-CN" altLang="en-US" sz="2000" dirty="0"/>
              <a:t>在第</a:t>
            </a:r>
            <a:r>
              <a:rPr lang="en-US" altLang="zh-CN" sz="2000" dirty="0"/>
              <a:t>6</a:t>
            </a:r>
            <a:r>
              <a:rPr lang="zh-CN" altLang="en-US" sz="2000" dirty="0"/>
              <a:t>次駕駛實驗時，所有參與者再次進行完全手動的駕駛實驗，用以了解在使用和移除車道保持系統後的差異帶來的遺留影響。</a:t>
            </a:r>
            <a:endParaRPr lang="en-US" altLang="zh-CN" sz="2000" dirty="0"/>
          </a:p>
          <a:p>
            <a:pPr marL="914400" lvl="1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zh-CN" altLang="en-US" sz="2000" dirty="0"/>
              <a:t>每天實驗結束後，立即進行</a:t>
            </a:r>
            <a:r>
              <a:rPr lang="en-US" altLang="zh-CN" sz="2000" dirty="0"/>
              <a:t>NASA TLX</a:t>
            </a:r>
            <a:r>
              <a:rPr lang="zh-CN" altLang="en-US" sz="2000" dirty="0"/>
              <a:t>問卷，要求參與者用六個分量表對</a:t>
            </a:r>
            <a:r>
              <a:rPr lang="en-US" altLang="zh-CN" sz="2000" dirty="0"/>
              <a:t>IVIS</a:t>
            </a:r>
            <a:r>
              <a:rPr lang="zh-CN" altLang="en-US" sz="2000" dirty="0"/>
              <a:t>的五種任務類型進行排名，還要對分量表進行成對評估。</a:t>
            </a:r>
          </a:p>
        </p:txBody>
      </p:sp>
    </p:spTree>
    <p:extLst>
      <p:ext uri="{BB962C8B-B14F-4D97-AF65-F5344CB8AC3E}">
        <p14:creationId xmlns:p14="http://schemas.microsoft.com/office/powerpoint/2010/main" val="781419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2390</Words>
  <Application>Microsoft Office PowerPoint</Application>
  <PresentationFormat>宽屏</PresentationFormat>
  <Paragraphs>130</Paragraphs>
  <Slides>23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1" baseType="lpstr">
      <vt:lpstr>Arial Unicode MS</vt:lpstr>
      <vt:lpstr>DengXian</vt:lpstr>
      <vt:lpstr>DengXian Light</vt:lpstr>
      <vt:lpstr>微軟正黑體</vt:lpstr>
      <vt:lpstr>新細明體</vt:lpstr>
      <vt:lpstr>Arial</vt:lpstr>
      <vt:lpstr>Wingdings</vt:lpstr>
      <vt:lpstr>Office 主题​​</vt:lpstr>
      <vt:lpstr>Adaptations in attention allocation: Implications for takeover in an automated vehicle</vt:lpstr>
      <vt:lpstr>1、介紹</vt:lpstr>
      <vt:lpstr>PowerPoint 演示文稿</vt:lpstr>
      <vt:lpstr>2、方法</vt:lpstr>
      <vt:lpstr>2.1、參與者</vt:lpstr>
      <vt:lpstr>2.2、設備</vt:lpstr>
      <vt:lpstr>2.3、程序</vt:lpstr>
      <vt:lpstr>PowerPoint 演示文稿</vt:lpstr>
      <vt:lpstr>PowerPoint 演示文稿</vt:lpstr>
      <vt:lpstr>2.4、因變量</vt:lpstr>
      <vt:lpstr>2.5、自變量</vt:lpstr>
      <vt:lpstr>2.6、分析方法</vt:lpstr>
      <vt:lpstr>3、結果--3.1、次要任務績效</vt:lpstr>
      <vt:lpstr>PowerPoint 演示文稿</vt:lpstr>
      <vt:lpstr>PowerPoint 演示文稿</vt:lpstr>
      <vt:lpstr>PowerPoint 演示文稿</vt:lpstr>
      <vt:lpstr>3.2、眼睛注視行為-3.2.1平均和90th注視時間</vt:lpstr>
      <vt:lpstr>PowerPoint 演示文稿</vt:lpstr>
      <vt:lpstr>PowerPoint 演示文稿</vt:lpstr>
      <vt:lpstr>3.2.2、長時間注視和總的eyes-off-road時間</vt:lpstr>
      <vt:lpstr>PowerPoint 演示文稿</vt:lpstr>
      <vt:lpstr>PowerPoint 演示文稿</vt:lpstr>
      <vt:lpstr>4、結論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Adaptations in attention allocation: Implications for takeover in an automated vehicle</dc:title>
  <dc:creator>Peter</dc:creator>
  <cp:lastModifiedBy>Peter</cp:lastModifiedBy>
  <cp:revision>188</cp:revision>
  <dcterms:created xsi:type="dcterms:W3CDTF">2019-10-15T16:10:22Z</dcterms:created>
  <dcterms:modified xsi:type="dcterms:W3CDTF">2019-10-17T19:10:25Z</dcterms:modified>
</cp:coreProperties>
</file>